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78" r:id="rId4"/>
    <p:sldId id="269" r:id="rId5"/>
    <p:sldId id="257" r:id="rId6"/>
    <p:sldId id="276" r:id="rId7"/>
    <p:sldId id="266" r:id="rId8"/>
    <p:sldId id="272" r:id="rId9"/>
    <p:sldId id="270" r:id="rId10"/>
    <p:sldId id="273" r:id="rId11"/>
    <p:sldId id="274" r:id="rId12"/>
    <p:sldId id="294" r:id="rId13"/>
    <p:sldId id="279" r:id="rId14"/>
    <p:sldId id="284" r:id="rId15"/>
    <p:sldId id="285" r:id="rId16"/>
    <p:sldId id="283" r:id="rId17"/>
    <p:sldId id="287" r:id="rId18"/>
    <p:sldId id="288" r:id="rId19"/>
    <p:sldId id="290" r:id="rId20"/>
    <p:sldId id="291" r:id="rId21"/>
    <p:sldId id="292" r:id="rId22"/>
    <p:sldId id="289" r:id="rId23"/>
    <p:sldId id="281" r:id="rId24"/>
    <p:sldId id="268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40"/>
  </p:normalViewPr>
  <p:slideViewPr>
    <p:cSldViewPr snapToGrid="0" snapToObjects="1">
      <p:cViewPr>
        <p:scale>
          <a:sx n="110" d="100"/>
          <a:sy n="110" d="100"/>
        </p:scale>
        <p:origin x="4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8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5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</a:t>
            </a:r>
            <a:r>
              <a:rPr lang="en-US" dirty="0" smtClean="0"/>
              <a:t>2: Programming &amp;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Iteration: For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0938" cy="4351338"/>
          </a:xfrm>
        </p:spPr>
        <p:txBody>
          <a:bodyPr/>
          <a:lstStyle/>
          <a:p>
            <a:r>
              <a:rPr lang="en-US" dirty="0" smtClean="0"/>
              <a:t>Often you will want to perform the same operation on multiple inputs:</a:t>
            </a:r>
          </a:p>
          <a:p>
            <a:pPr lvl="1"/>
            <a:r>
              <a:rPr lang="en-US" dirty="0" smtClean="0"/>
              <a:t>Reading multiple data frames</a:t>
            </a:r>
          </a:p>
          <a:p>
            <a:pPr lvl="1"/>
            <a:r>
              <a:rPr lang="en-US" dirty="0" smtClean="0"/>
              <a:t>Calculating statistics for multiple columns</a:t>
            </a:r>
          </a:p>
          <a:p>
            <a:r>
              <a:rPr lang="en-US" dirty="0" smtClean="0"/>
              <a:t>A for loop is a handy way to iterate over a </a:t>
            </a:r>
            <a:r>
              <a:rPr lang="en-US" b="1" dirty="0" smtClean="0"/>
              <a:t>vector </a:t>
            </a:r>
            <a:r>
              <a:rPr lang="en-US" dirty="0" smtClean="0"/>
              <a:t>(i.e. a sequence of values)</a:t>
            </a:r>
          </a:p>
          <a:p>
            <a:r>
              <a:rPr lang="en-US" dirty="0" smtClean="0"/>
              <a:t>Task: write a for loop that prints the numbers 1 to 100</a:t>
            </a:r>
          </a:p>
          <a:p>
            <a:pPr lvl="1"/>
            <a:r>
              <a:rPr lang="en-US" dirty="0" smtClean="0"/>
              <a:t>Use an if statement to print only multiples of 7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68" y="1008856"/>
            <a:ext cx="3145609" cy="961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298714" y="2508977"/>
            <a:ext cx="3692364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Create a sequence of integers from x to y with </a:t>
            </a:r>
            <a:r>
              <a:rPr lang="en-US" sz="2000" i="1" dirty="0" err="1" smtClean="0"/>
              <a:t>x:y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619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56549" cy="4737221"/>
          </a:xfrm>
        </p:spPr>
        <p:txBody>
          <a:bodyPr>
            <a:normAutofit lnSpcReduction="10000"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Write a for loop that reads each of the CSV files in the </a:t>
            </a:r>
            <a:r>
              <a:rPr lang="en-US" dirty="0" err="1" smtClean="0"/>
              <a:t>beis_headcount</a:t>
            </a:r>
            <a:r>
              <a:rPr lang="en-US" dirty="0" smtClean="0"/>
              <a:t> directory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For each year in the </a:t>
            </a:r>
            <a:r>
              <a:rPr lang="en-US" dirty="0" err="1" smtClean="0"/>
              <a:t>beis_headcount</a:t>
            </a:r>
            <a:r>
              <a:rPr lang="en-US" dirty="0" smtClean="0"/>
              <a:t> directory find out the following: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Total headcount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Headcount of the Committee for Climate Change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Headcount of the UK Space Agency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Department with the largest headcount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Write a for loop to read all of the CSV files and combine them into a single data frame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Try adding a `year` column to each data frame before combining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69686" y="4963464"/>
            <a:ext cx="2606898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Tip: </a:t>
            </a:r>
            <a:r>
              <a:rPr lang="en-US" sz="2000" i="1" dirty="0" err="1" smtClean="0"/>
              <a:t>bind_rows</a:t>
            </a:r>
            <a:r>
              <a:rPr lang="en-US" sz="2000" i="1" dirty="0" smtClean="0"/>
              <a:t>()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069686" y="2839978"/>
            <a:ext cx="328411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err="1" smtClean="0"/>
              <a:t>file.path</a:t>
            </a:r>
            <a:r>
              <a:rPr lang="en-US" sz="2000" i="1" dirty="0" smtClean="0"/>
              <a:t>(x, y) joins strings x and y into a single path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069687" y="1825625"/>
            <a:ext cx="328411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err="1" smtClean="0"/>
              <a:t>list.files</a:t>
            </a:r>
            <a:r>
              <a:rPr lang="en-US" sz="2000" i="1" dirty="0" smtClean="0"/>
              <a:t>(directory) creates a vector all files in directory</a:t>
            </a:r>
            <a:endParaRPr lang="en-US" sz="20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69686" y="3901721"/>
            <a:ext cx="328411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err="1" smtClean="0"/>
              <a:t>str_extract</a:t>
            </a:r>
            <a:r>
              <a:rPr lang="en-US" sz="2000" i="1" dirty="0" smtClean="0"/>
              <a:t>(x, </a:t>
            </a:r>
            <a:r>
              <a:rPr lang="en-US" sz="2000" i="1" dirty="0"/>
              <a:t>"[0-9</a:t>
            </a:r>
            <a:r>
              <a:rPr lang="en-US" sz="2000" i="1" dirty="0" smtClean="0"/>
              <a:t>]+") extracts all numbers from x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6393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Iteration: Map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1589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less verbose and more elegant alternative to the for loop is to use a map function from the </a:t>
            </a:r>
            <a:r>
              <a:rPr lang="en-US" b="1" dirty="0" err="1" smtClean="0"/>
              <a:t>purrr</a:t>
            </a:r>
            <a:r>
              <a:rPr lang="en-US" dirty="0" smtClean="0"/>
              <a:t> package </a:t>
            </a:r>
          </a:p>
          <a:p>
            <a:r>
              <a:rPr lang="en-US" dirty="0" smtClean="0"/>
              <a:t>Map applies a function to each element of a vector or list</a:t>
            </a:r>
          </a:p>
          <a:p>
            <a:r>
              <a:rPr lang="en-US" dirty="0" smtClean="0"/>
              <a:t>Task: use map() to get the square root of the vector `c(1, 4, 9, 16, 25)`</a:t>
            </a:r>
          </a:p>
          <a:p>
            <a:r>
              <a:rPr lang="en-US" dirty="0" smtClean="0"/>
              <a:t>As data frames are really just a </a:t>
            </a:r>
            <a:r>
              <a:rPr lang="en-US" b="1" dirty="0" smtClean="0"/>
              <a:t>list of equal-length vectors</a:t>
            </a:r>
            <a:r>
              <a:rPr lang="en-US" dirty="0" smtClean="0"/>
              <a:t>, map() can be used to apply a function to every column</a:t>
            </a:r>
          </a:p>
          <a:p>
            <a:r>
              <a:rPr lang="en-US" dirty="0" smtClean="0"/>
              <a:t>Task: use map() and mode() to get the type of each column in the `mpg` data frame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53939" y="2258117"/>
            <a:ext cx="3399861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map(data, function) applies function to all elements in data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698695" y="5934670"/>
            <a:ext cx="3755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smtClean="0"/>
              <a:t>Note: you </a:t>
            </a:r>
            <a:r>
              <a:rPr lang="en-US" b="1" i="1" dirty="0"/>
              <a:t>can always use for loops, but you may find map() more elegant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3939" y="3293408"/>
            <a:ext cx="3399861" cy="132343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While map() returns a list, </a:t>
            </a:r>
            <a:r>
              <a:rPr lang="en-US" sz="2000" i="1" dirty="0" err="1" smtClean="0"/>
              <a:t>map_dbl</a:t>
            </a:r>
            <a:r>
              <a:rPr lang="en-US" sz="2000" i="1" dirty="0" smtClean="0"/>
              <a:t>() and </a:t>
            </a:r>
            <a:r>
              <a:rPr lang="en-US" sz="2000" i="1" dirty="0" err="1" smtClean="0"/>
              <a:t>map_chr</a:t>
            </a:r>
            <a:r>
              <a:rPr lang="en-US" sz="2000" i="1" dirty="0" smtClean="0"/>
              <a:t>() return vectors of types double and character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22888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Canadian Wind Turbines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8211" cy="4351338"/>
          </a:xfrm>
        </p:spPr>
        <p:txBody>
          <a:bodyPr/>
          <a:lstStyle/>
          <a:p>
            <a:r>
              <a:rPr lang="en-US" dirty="0" smtClean="0"/>
              <a:t>We will be using data on Canadian wind turbines (a Tidy Tuesday dataset)</a:t>
            </a:r>
          </a:p>
          <a:p>
            <a:r>
              <a:rPr lang="en-US" dirty="0" smtClean="0"/>
              <a:t>Download from Moodle and add to your lecture2/data directory</a:t>
            </a:r>
          </a:p>
          <a:p>
            <a:r>
              <a:rPr lang="en-US" dirty="0" smtClean="0"/>
              <a:t>Open a new R Notebook and save it as </a:t>
            </a:r>
            <a:r>
              <a:rPr lang="en-US" dirty="0" err="1" smtClean="0"/>
              <a:t>visualisation.Rmd</a:t>
            </a:r>
            <a:endParaRPr lang="en-US" dirty="0" smtClean="0"/>
          </a:p>
          <a:p>
            <a:r>
              <a:rPr lang="en-US" dirty="0" smtClean="0"/>
              <a:t>Read the CSV file and assign it to an object called `turbines`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51967" cy="1325563"/>
          </a:xfrm>
        </p:spPr>
        <p:txBody>
          <a:bodyPr/>
          <a:lstStyle/>
          <a:p>
            <a:r>
              <a:rPr lang="en-US" dirty="0" smtClean="0"/>
              <a:t>ggplot2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13406" cy="30941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will be using the </a:t>
            </a:r>
            <a:r>
              <a:rPr lang="en-US" dirty="0" smtClean="0"/>
              <a:t>ggplot2 </a:t>
            </a:r>
            <a:r>
              <a:rPr lang="en-US" dirty="0"/>
              <a:t>(</a:t>
            </a:r>
            <a:r>
              <a:rPr lang="en-US" dirty="0" err="1"/>
              <a:t>tidyverse</a:t>
            </a:r>
            <a:r>
              <a:rPr lang="en-US" dirty="0"/>
              <a:t>) package for </a:t>
            </a:r>
            <a:r>
              <a:rPr lang="en-US" dirty="0" err="1"/>
              <a:t>visualisation</a:t>
            </a:r>
            <a:r>
              <a:rPr lang="en-US" dirty="0"/>
              <a:t> in R</a:t>
            </a:r>
          </a:p>
          <a:p>
            <a:r>
              <a:rPr lang="en-US" dirty="0"/>
              <a:t>gg stands for “grammar of graphics”</a:t>
            </a:r>
          </a:p>
          <a:p>
            <a:r>
              <a:rPr lang="en-US" dirty="0" err="1"/>
              <a:t>ggplot</a:t>
            </a:r>
            <a:r>
              <a:rPr lang="en-US" dirty="0"/>
              <a:t> uses layers to iteratively build complex </a:t>
            </a:r>
            <a:r>
              <a:rPr lang="en-US" dirty="0" smtClean="0"/>
              <a:t>plots</a:t>
            </a:r>
          </a:p>
          <a:p>
            <a:r>
              <a:rPr lang="en-US" dirty="0" smtClean="0"/>
              <a:t>Task: run the code below to create a scatter plot of turbine capacity against rotor diameter</a:t>
            </a:r>
          </a:p>
          <a:p>
            <a:r>
              <a:rPr lang="en-US" dirty="0" smtClean="0"/>
              <a:t>Task: try changing the x and y variables to other columns in the turbine data frame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0" y="5054667"/>
            <a:ext cx="10853499" cy="803963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Picture 4" descr="reate awesome plots with ggplot! - Nicola Romanò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0" t="6605" r="23609" b="5423"/>
          <a:stretch/>
        </p:blipFill>
        <p:spPr bwMode="auto">
          <a:xfrm>
            <a:off x="8451606" y="1825625"/>
            <a:ext cx="2699229" cy="270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451606" y="503815"/>
            <a:ext cx="2985010" cy="7078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i="1" dirty="0" smtClean="0"/>
              <a:t>ggplot2: </a:t>
            </a:r>
            <a:r>
              <a:rPr lang="en-US" sz="2000" b="1" i="1" dirty="0"/>
              <a:t>Elegant Graphics for Data </a:t>
            </a:r>
            <a:r>
              <a:rPr lang="en-US" sz="2000" b="1" i="1" dirty="0" smtClean="0"/>
              <a:t>Analysis </a:t>
            </a:r>
            <a:r>
              <a:rPr lang="en-US" sz="2000" b="1" dirty="0" smtClean="0"/>
              <a:t>(book)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1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Plot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0" y="3490175"/>
            <a:ext cx="10853499" cy="80396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09085" y="2226959"/>
            <a:ext cx="257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Specify the data</a:t>
            </a:r>
            <a:endParaRPr lang="en-US" sz="2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500150" y="5314667"/>
            <a:ext cx="461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Specify the</a:t>
            </a:r>
            <a:r>
              <a:rPr lang="en-US" sz="2800" b="1" i="1" dirty="0" smtClean="0"/>
              <a:t> aesthetic mapping</a:t>
            </a:r>
            <a:endParaRPr lang="en-US" sz="28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28615" y="4791447"/>
            <a:ext cx="3740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Choose a </a:t>
            </a:r>
            <a:r>
              <a:rPr lang="en-US" sz="2800" b="1" i="1" dirty="0" err="1" smtClean="0"/>
              <a:t>geom</a:t>
            </a:r>
            <a:r>
              <a:rPr lang="en-US" sz="2800" b="1" i="1" dirty="0" smtClean="0"/>
              <a:t> function</a:t>
            </a:r>
            <a:endParaRPr lang="en-US" sz="28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16302" y="1710169"/>
            <a:ext cx="2771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Use the </a:t>
            </a:r>
            <a:r>
              <a:rPr lang="en-US" sz="2800" i="1" smtClean="0"/>
              <a:t>+ symbol!</a:t>
            </a:r>
            <a:endParaRPr lang="en-US" sz="2800" i="1" dirty="0"/>
          </a:p>
        </p:txBody>
      </p:sp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1798926" y="2750179"/>
            <a:ext cx="748645" cy="739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572000" y="2243129"/>
            <a:ext cx="1365814" cy="1247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0"/>
          </p:cNvCxnSpPr>
          <p:nvPr/>
        </p:nvCxnSpPr>
        <p:spPr>
          <a:xfrm flipH="1" flipV="1">
            <a:off x="2173248" y="4294139"/>
            <a:ext cx="325430" cy="49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500150" y="4398380"/>
            <a:ext cx="1788002" cy="916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Aesthetics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655197" cy="45751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addition to x and y aesthetics, we can also specify further aesthetics for points in a scatterplot:</a:t>
            </a:r>
          </a:p>
          <a:p>
            <a:pPr lvl="1"/>
            <a:r>
              <a:rPr lang="en-US" dirty="0" err="1" smtClean="0"/>
              <a:t>colour</a:t>
            </a:r>
            <a:endParaRPr lang="en-US" dirty="0" smtClean="0"/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size </a:t>
            </a:r>
          </a:p>
          <a:p>
            <a:pPr lvl="1"/>
            <a:r>
              <a:rPr lang="en-US" dirty="0" smtClean="0"/>
              <a:t>alpha</a:t>
            </a:r>
          </a:p>
          <a:p>
            <a:r>
              <a:rPr lang="en-US" dirty="0" smtClean="0"/>
              <a:t>What sort of data (categorical or continuous) is appropriate for each aesthetic?</a:t>
            </a:r>
          </a:p>
          <a:p>
            <a:r>
              <a:rPr lang="en-US" dirty="0" smtClean="0"/>
              <a:t>Task: assign the size aesthetic to hub height</a:t>
            </a:r>
          </a:p>
          <a:p>
            <a:r>
              <a:rPr lang="en-US" dirty="0" smtClean="0"/>
              <a:t>Task: color points by province</a:t>
            </a:r>
          </a:p>
        </p:txBody>
      </p:sp>
      <p:pic>
        <p:nvPicPr>
          <p:cNvPr id="4100" name="Picture 4" descr="https://d33wubrfki0l68.cloudfront.net/e2ebb6c8b73ed7f4a931b18dd6ce1a3165bf22e6/0c5bc/visualize_files/figure-html/unnamed-chunk-6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85" y="60235"/>
            <a:ext cx="3374062" cy="208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60665" y="1724112"/>
            <a:ext cx="319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Shape, size and color aesthetics</a:t>
            </a:r>
            <a:endParaRPr lang="en-US" b="1" i="1" dirty="0"/>
          </a:p>
        </p:txBody>
      </p:sp>
      <p:sp>
        <p:nvSpPr>
          <p:cNvPr id="7" name="Rectangle 6"/>
          <p:cNvSpPr/>
          <p:nvPr/>
        </p:nvSpPr>
        <p:spPr>
          <a:xfrm>
            <a:off x="6311900" y="5064884"/>
            <a:ext cx="5310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You can also set </a:t>
            </a:r>
            <a:r>
              <a:rPr lang="en-US" sz="2000" b="1" i="1" smtClean="0"/>
              <a:t>a fixed aesthetic </a:t>
            </a:r>
            <a:r>
              <a:rPr lang="en-US" sz="2000" b="1" i="1" dirty="0"/>
              <a:t>for all points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3351635"/>
            <a:ext cx="5041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7633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</a:t>
            </a:r>
            <a:r>
              <a:rPr lang="en-US" dirty="0" err="1" smtClean="0"/>
              <a:t>geom_bar</a:t>
            </a:r>
            <a:r>
              <a:rPr lang="en-US" dirty="0" smtClean="0"/>
              <a:t>() and </a:t>
            </a:r>
            <a:r>
              <a:rPr lang="en-US" dirty="0" err="1" smtClean="0"/>
              <a:t>geom_col</a:t>
            </a:r>
            <a:r>
              <a:rPr lang="en-US" dirty="0" smtClean="0"/>
              <a:t>() plots can be used to create bar charts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`</a:t>
            </a:r>
            <a:r>
              <a:rPr lang="en-US" dirty="0" err="1" smtClean="0"/>
              <a:t>geom_bar</a:t>
            </a:r>
            <a:r>
              <a:rPr lang="en-US" dirty="0" smtClean="0"/>
              <a:t>()` counts the number of cases at each x position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`</a:t>
            </a:r>
            <a:r>
              <a:rPr lang="en-US" dirty="0" err="1" smtClean="0"/>
              <a:t>geom_col</a:t>
            </a:r>
            <a:r>
              <a:rPr lang="en-US" dirty="0" smtClean="0"/>
              <a:t>()` leaves the data as it 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two </a:t>
            </a:r>
            <a:r>
              <a:rPr lang="en-US" dirty="0" err="1" smtClean="0"/>
              <a:t>geom</a:t>
            </a:r>
            <a:r>
              <a:rPr lang="en-US" dirty="0" smtClean="0"/>
              <a:t> functions on the right will produce the same plots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Task: produce a plot of the number of wind turbines in each province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676005"/>
              </p:ext>
            </p:extLst>
          </p:nvPr>
        </p:nvGraphicFramePr>
        <p:xfrm>
          <a:off x="7377909" y="1186928"/>
          <a:ext cx="3604872" cy="188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36"/>
                <a:gridCol w="1802436"/>
              </a:tblGrid>
              <a:tr h="377689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768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768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768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7689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70809"/>
              </p:ext>
            </p:extLst>
          </p:nvPr>
        </p:nvGraphicFramePr>
        <p:xfrm>
          <a:off x="7377909" y="3851025"/>
          <a:ext cx="3604872" cy="1211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36"/>
                <a:gridCol w="1802436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422668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22668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025833" y="5062121"/>
            <a:ext cx="43090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/>
              <a:t>geom_col</a:t>
            </a:r>
            <a:r>
              <a:rPr lang="en-US" sz="2000" b="1" i="1" dirty="0" smtClean="0"/>
              <a:t>(</a:t>
            </a:r>
            <a:r>
              <a:rPr lang="en-US" sz="2000" b="1" i="1" dirty="0" err="1" smtClean="0"/>
              <a:t>aes</a:t>
            </a:r>
            <a:r>
              <a:rPr lang="en-US" sz="2000" b="1" i="1" dirty="0" smtClean="0"/>
              <a:t>(x = variable, y = count))</a:t>
            </a:r>
            <a:endParaRPr lang="en-US" sz="2000" b="1" i="1" dirty="0"/>
          </a:p>
        </p:txBody>
      </p:sp>
      <p:sp>
        <p:nvSpPr>
          <p:cNvPr id="7" name="Rectangle 6"/>
          <p:cNvSpPr/>
          <p:nvPr/>
        </p:nvSpPr>
        <p:spPr>
          <a:xfrm>
            <a:off x="7523544" y="3075373"/>
            <a:ext cx="3313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/>
              <a:t>geom_bar</a:t>
            </a:r>
            <a:r>
              <a:rPr lang="en-US" sz="2000" b="1" i="1" dirty="0" smtClean="0"/>
              <a:t>(</a:t>
            </a:r>
            <a:r>
              <a:rPr lang="en-US" sz="2000" b="1" i="1" dirty="0" err="1" smtClean="0"/>
              <a:t>aes</a:t>
            </a:r>
            <a:r>
              <a:rPr lang="en-US" sz="2000" b="1" i="1" dirty="0" smtClean="0"/>
              <a:t>(x = variable))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9980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0083"/>
            <a:ext cx="11222620" cy="732419"/>
          </a:xfrm>
        </p:spPr>
        <p:txBody>
          <a:bodyPr/>
          <a:lstStyle/>
          <a:p>
            <a:r>
              <a:rPr lang="en-US" dirty="0" smtClean="0"/>
              <a:t>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2996"/>
            <a:ext cx="11222620" cy="18081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dealing with categorical data, </a:t>
            </a:r>
            <a:r>
              <a:rPr lang="en-US" dirty="0" err="1" smtClean="0"/>
              <a:t>ggplot</a:t>
            </a:r>
            <a:r>
              <a:rPr lang="en-US" dirty="0" smtClean="0"/>
              <a:t> will implicitly convert </a:t>
            </a:r>
            <a:r>
              <a:rPr lang="en-US" b="1" dirty="0" smtClean="0"/>
              <a:t>characters</a:t>
            </a:r>
            <a:r>
              <a:rPr lang="en-US" dirty="0" smtClean="0"/>
              <a:t> to </a:t>
            </a:r>
            <a:r>
              <a:rPr lang="en-US" b="1" dirty="0" smtClean="0"/>
              <a:t>factors</a:t>
            </a:r>
          </a:p>
          <a:p>
            <a:r>
              <a:rPr lang="en-US" dirty="0" smtClean="0"/>
              <a:t>Factors are used for categorical variables</a:t>
            </a:r>
          </a:p>
          <a:p>
            <a:r>
              <a:rPr lang="en-US" dirty="0" smtClean="0"/>
              <a:t>Factors have </a:t>
            </a:r>
            <a:r>
              <a:rPr lang="en-US" b="1" dirty="0" smtClean="0"/>
              <a:t>levels </a:t>
            </a:r>
            <a:r>
              <a:rPr lang="en-US" dirty="0" smtClean="0"/>
              <a:t>(categories) whose order you can specify for the purposes of plotting (for instance)</a:t>
            </a: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870" y="3090628"/>
            <a:ext cx="43307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870" y="4812981"/>
            <a:ext cx="5461000" cy="172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70" y="2921183"/>
            <a:ext cx="2486386" cy="1790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433" y="4711381"/>
            <a:ext cx="2540000" cy="1828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183038" y="4711381"/>
            <a:ext cx="87967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87079" y="3302768"/>
            <a:ext cx="2395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Columns are shown in alphabetical order by default</a:t>
            </a:r>
            <a:endParaRPr lang="en-US" sz="2000" b="1" i="1" dirty="0"/>
          </a:p>
        </p:txBody>
      </p:sp>
      <p:sp>
        <p:nvSpPr>
          <p:cNvPr id="14" name="Rectangle 13"/>
          <p:cNvSpPr/>
          <p:nvPr/>
        </p:nvSpPr>
        <p:spPr>
          <a:xfrm>
            <a:off x="787079" y="5271838"/>
            <a:ext cx="2395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Factors are reordered manually 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5680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1: Programming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If-Else </a:t>
            </a:r>
          </a:p>
          <a:p>
            <a:pPr lvl="1"/>
            <a:r>
              <a:rPr lang="en-US" dirty="0" smtClean="0"/>
              <a:t>Iteration</a:t>
            </a:r>
            <a:endParaRPr lang="en-US" dirty="0" smtClean="0"/>
          </a:p>
          <a:p>
            <a:r>
              <a:rPr lang="en-US" dirty="0" smtClean="0"/>
              <a:t>Part 2: Introduction to </a:t>
            </a:r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with ggplot2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43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Forcats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7430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Useful functions from the </a:t>
            </a:r>
            <a:r>
              <a:rPr lang="en-US" dirty="0" err="1" smtClean="0"/>
              <a:t>forcats</a:t>
            </a:r>
            <a:r>
              <a:rPr lang="en-US" dirty="0" smtClean="0"/>
              <a:t> package include</a:t>
            </a:r>
          </a:p>
          <a:p>
            <a:pPr lvl="1"/>
            <a:r>
              <a:rPr lang="en-US" dirty="0" err="1" smtClean="0"/>
              <a:t>fct_lump</a:t>
            </a:r>
            <a:r>
              <a:rPr lang="en-US" dirty="0" smtClean="0"/>
              <a:t>(): group smaller categories into an ‘Other’ category</a:t>
            </a:r>
          </a:p>
          <a:p>
            <a:pPr lvl="1"/>
            <a:r>
              <a:rPr lang="en-US" dirty="0" err="1" smtClean="0"/>
              <a:t>fct_infreq</a:t>
            </a:r>
            <a:r>
              <a:rPr lang="en-US" dirty="0" smtClean="0"/>
              <a:t>(): order a factor by frequency (number of appearances of that category)	</a:t>
            </a:r>
          </a:p>
          <a:p>
            <a:pPr lvl="1"/>
            <a:r>
              <a:rPr lang="en-US" dirty="0" err="1" smtClean="0"/>
              <a:t>fct_reorder</a:t>
            </a:r>
            <a:r>
              <a:rPr lang="en-US" dirty="0" smtClean="0"/>
              <a:t>(): order a factor by another variable</a:t>
            </a:r>
          </a:p>
          <a:p>
            <a:r>
              <a:rPr lang="en-US" dirty="0" smtClean="0"/>
              <a:t>Type vignette(‘</a:t>
            </a:r>
            <a:r>
              <a:rPr lang="en-US" dirty="0" err="1" smtClean="0"/>
              <a:t>forcats</a:t>
            </a:r>
            <a:r>
              <a:rPr lang="en-US" dirty="0" smtClean="0"/>
              <a:t>’) for some examples</a:t>
            </a:r>
            <a:endParaRPr lang="en-US" dirty="0"/>
          </a:p>
          <a:p>
            <a:r>
              <a:rPr lang="en-US" dirty="0"/>
              <a:t>Task: use </a:t>
            </a:r>
            <a:r>
              <a:rPr lang="en-US" b="1" dirty="0" err="1"/>
              <a:t>fct_reorder</a:t>
            </a:r>
            <a:r>
              <a:rPr lang="en-US" b="1" dirty="0"/>
              <a:t>() </a:t>
            </a:r>
            <a:r>
              <a:rPr lang="en-US" dirty="0"/>
              <a:t>or </a:t>
            </a:r>
            <a:r>
              <a:rPr lang="en-US" b="1" dirty="0" err="1"/>
              <a:t>fct_infreq</a:t>
            </a:r>
            <a:r>
              <a:rPr lang="en-US" b="1" dirty="0"/>
              <a:t>() </a:t>
            </a:r>
            <a:r>
              <a:rPr lang="en-US" dirty="0"/>
              <a:t>to order the bars in the wind turbine bar chart (from decreasing to increasing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Task: use </a:t>
            </a:r>
            <a:r>
              <a:rPr lang="en-US" b="1" dirty="0" err="1" smtClean="0"/>
              <a:t>fct_lump</a:t>
            </a:r>
            <a:r>
              <a:rPr lang="en-US" b="1" dirty="0" smtClean="0"/>
              <a:t>() </a:t>
            </a:r>
            <a:r>
              <a:rPr lang="en-US" dirty="0" smtClean="0"/>
              <a:t>to reduce the number of provinces to 3 plus an Other category; then plot turbine capacity vs. height, </a:t>
            </a:r>
            <a:r>
              <a:rPr lang="en-US" dirty="0" err="1" smtClean="0"/>
              <a:t>coloured</a:t>
            </a:r>
            <a:r>
              <a:rPr lang="en-US" dirty="0" smtClean="0"/>
              <a:t> by province</a:t>
            </a:r>
            <a:endParaRPr lang="en-US" dirty="0"/>
          </a:p>
        </p:txBody>
      </p:sp>
      <p:pic>
        <p:nvPicPr>
          <p:cNvPr id="4" name="Picture 2" descr="ools for Working with Categorical Variables (Factors) • forc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1825625"/>
            <a:ext cx="2286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47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257080" cy="1325563"/>
          </a:xfrm>
        </p:spPr>
        <p:txBody>
          <a:bodyPr/>
          <a:lstStyle/>
          <a:p>
            <a:r>
              <a:rPr lang="en-US" dirty="0" smtClean="0"/>
              <a:t>Bar Charts: Fill and 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For bar charts, a useful aesthetic is `fill` for determining the fill </a:t>
            </a:r>
            <a:r>
              <a:rPr lang="en-US" dirty="0" err="1" smtClean="0"/>
              <a:t>colour</a:t>
            </a:r>
            <a:r>
              <a:rPr lang="en-US" dirty="0" smtClean="0"/>
              <a:t> of bars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When specifying fill, we can either stack bars on top of one another or place them side by side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position = ‘stack’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position = ‘dodge’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 the right hand plot a column `</a:t>
            </a:r>
            <a:r>
              <a:rPr lang="en-US" dirty="0" err="1" smtClean="0"/>
              <a:t>large_cap</a:t>
            </a:r>
            <a:r>
              <a:rPr lang="en-US" dirty="0" smtClean="0"/>
              <a:t>` (capacity &gt; 2 MW) has been added to `turbines` using mutate()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80" y="287235"/>
            <a:ext cx="4258519" cy="3076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280" y="3642569"/>
            <a:ext cx="4258519" cy="3076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70785" y="30133"/>
            <a:ext cx="209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smtClean="0"/>
              <a:t>position </a:t>
            </a:r>
            <a:r>
              <a:rPr lang="en-US" sz="2000" b="1" i="1" dirty="0" smtClean="0"/>
              <a:t>= ‘stack’</a:t>
            </a:r>
            <a:endParaRPr lang="en-US" sz="2000" b="1" i="1" dirty="0"/>
          </a:p>
        </p:txBody>
      </p:sp>
      <p:sp>
        <p:nvSpPr>
          <p:cNvPr id="7" name="Rectangle 6"/>
          <p:cNvSpPr/>
          <p:nvPr/>
        </p:nvSpPr>
        <p:spPr>
          <a:xfrm>
            <a:off x="7922388" y="3364015"/>
            <a:ext cx="2095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position = ‘dodge’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9122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Exercises: Reproduce These </a:t>
            </a:r>
            <a:r>
              <a:rPr lang="en-US" dirty="0"/>
              <a:t>P</a:t>
            </a:r>
            <a:r>
              <a:rPr lang="en-US" dirty="0" smtClean="0"/>
              <a:t>lots!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203" y="1587843"/>
            <a:ext cx="3304970" cy="238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000" y="1487156"/>
            <a:ext cx="3415818" cy="2467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877" y="4170344"/>
            <a:ext cx="3327439" cy="24040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7965" y="1505837"/>
            <a:ext cx="16088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/>
              <a:t>geom_hex</a:t>
            </a:r>
            <a:r>
              <a:rPr lang="en-US" sz="2000" b="1" i="1" dirty="0" smtClean="0"/>
              <a:t>()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707965" y="4179091"/>
            <a:ext cx="18635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/>
              <a:t>geom_point</a:t>
            </a:r>
            <a:r>
              <a:rPr lang="en-US" sz="2000" b="1" i="1" dirty="0" smtClean="0"/>
              <a:t>()</a:t>
            </a:r>
          </a:p>
          <a:p>
            <a:r>
              <a:rPr lang="en-US" sz="2000" b="1" i="1" dirty="0" err="1" smtClean="0"/>
              <a:t>geom_smooth</a:t>
            </a:r>
            <a:r>
              <a:rPr lang="en-US" sz="2000" b="1" i="1" dirty="0" smtClean="0"/>
              <a:t>()</a:t>
            </a:r>
            <a:endParaRPr lang="en-US" sz="20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6263832" y="1487156"/>
            <a:ext cx="19194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err="1" smtClean="0"/>
              <a:t>geom_boxplot</a:t>
            </a:r>
            <a:r>
              <a:rPr lang="en-US" sz="2000" b="1" i="1" dirty="0" smtClean="0"/>
              <a:t>()</a:t>
            </a:r>
            <a:endParaRPr lang="en-US" sz="2000" b="1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203" y="3975684"/>
            <a:ext cx="3521597" cy="254435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36509" y="4076371"/>
            <a:ext cx="2046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 smtClean="0"/>
              <a:t>geom_col</a:t>
            </a:r>
            <a:r>
              <a:rPr lang="en-US" sz="2000" b="1" i="1" dirty="0" smtClean="0"/>
              <a:t>()</a:t>
            </a:r>
          </a:p>
          <a:p>
            <a:r>
              <a:rPr lang="en-US" sz="2000" b="1" i="1" dirty="0" err="1" smtClean="0"/>
              <a:t>geom_errorbar</a:t>
            </a:r>
            <a:r>
              <a:rPr lang="en-US" sz="2000" b="1" i="1" dirty="0" smtClean="0"/>
              <a:t>()</a:t>
            </a:r>
            <a:endParaRPr lang="en-US" sz="20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775066" y="6117190"/>
            <a:ext cx="115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+/- standard deviation!</a:t>
            </a:r>
            <a:endParaRPr lang="en-US" sz="1400" i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0058400" y="4886978"/>
            <a:ext cx="716666" cy="123021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1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0728"/>
            <a:ext cx="6064876" cy="1325563"/>
          </a:xfrm>
        </p:spPr>
        <p:txBody>
          <a:bodyPr/>
          <a:lstStyle/>
          <a:p>
            <a:r>
              <a:rPr lang="en-US" dirty="0" err="1" smtClean="0"/>
              <a:t>Customising</a:t>
            </a:r>
            <a:r>
              <a:rPr lang="en-US" dirty="0" smtClean="0"/>
              <a:t> your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0938" cy="4351338"/>
          </a:xfrm>
        </p:spPr>
        <p:txBody>
          <a:bodyPr/>
          <a:lstStyle/>
          <a:p>
            <a:r>
              <a:rPr lang="en-US" dirty="0" smtClean="0"/>
              <a:t>Use labs() to change axis labels and title</a:t>
            </a:r>
          </a:p>
          <a:p>
            <a:r>
              <a:rPr lang="en-US" dirty="0" smtClean="0"/>
              <a:t>Add a theme to change the colors </a:t>
            </a:r>
          </a:p>
          <a:p>
            <a:r>
              <a:rPr lang="en-US" dirty="0" smtClean="0"/>
              <a:t>Change the coordinate system:</a:t>
            </a:r>
          </a:p>
          <a:p>
            <a:pPr lvl="1"/>
            <a:r>
              <a:rPr lang="en-US" dirty="0" err="1" smtClean="0"/>
              <a:t>coord_flip</a:t>
            </a:r>
            <a:r>
              <a:rPr lang="en-US" dirty="0" smtClean="0"/>
              <a:t>() </a:t>
            </a:r>
          </a:p>
          <a:p>
            <a:pPr lvl="1"/>
            <a:r>
              <a:rPr lang="en-US" dirty="0" err="1" smtClean="0"/>
              <a:t>coord_polar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coord_trans</a:t>
            </a:r>
            <a:r>
              <a:rPr lang="en-US" dirty="0" smtClean="0"/>
              <a:t>()</a:t>
            </a:r>
          </a:p>
          <a:p>
            <a:r>
              <a:rPr lang="en-US" dirty="0" smtClean="0"/>
              <a:t>Save your plots!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04" y="595158"/>
            <a:ext cx="3962896" cy="28694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5142" y="116492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t</a:t>
            </a:r>
            <a:r>
              <a:rPr lang="en-US" b="1" i="1" dirty="0" err="1" smtClean="0"/>
              <a:t>heme_bw</a:t>
            </a:r>
            <a:r>
              <a:rPr lang="en-US" b="1" i="1" dirty="0" smtClean="0"/>
              <a:t>()</a:t>
            </a:r>
            <a:endParaRPr lang="en-US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03" y="3911242"/>
            <a:ext cx="4069615" cy="29467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5142" y="3542227"/>
            <a:ext cx="148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theme_grey</a:t>
            </a:r>
            <a:r>
              <a:rPr lang="en-US" b="1" i="1" dirty="0" smtClean="0"/>
              <a:t>()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868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Competition!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593" y="1489958"/>
            <a:ext cx="7324647" cy="50960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Produce an energy-related plot using a dataset of your choice</a:t>
            </a:r>
            <a:endParaRPr lang="en-US" dirty="0"/>
          </a:p>
          <a:p>
            <a:r>
              <a:rPr lang="en-US" b="1" dirty="0" smtClean="0"/>
              <a:t>Single figure</a:t>
            </a:r>
            <a:r>
              <a:rPr lang="en-US" dirty="0" smtClean="0"/>
              <a:t>: no gifs/videos</a:t>
            </a:r>
          </a:p>
          <a:p>
            <a:r>
              <a:rPr lang="en-US" dirty="0" smtClean="0"/>
              <a:t>No maps! </a:t>
            </a:r>
          </a:p>
          <a:p>
            <a:r>
              <a:rPr lang="en-US" dirty="0" err="1" smtClean="0"/>
              <a:t>Visualisations</a:t>
            </a:r>
            <a:r>
              <a:rPr lang="en-US" dirty="0" smtClean="0"/>
              <a:t> will be judged on: </a:t>
            </a:r>
          </a:p>
          <a:p>
            <a:pPr lvl="1"/>
            <a:r>
              <a:rPr lang="en-US" dirty="0" smtClean="0"/>
              <a:t>Is it clear?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Does </a:t>
            </a:r>
            <a:r>
              <a:rPr lang="en-US" dirty="0"/>
              <a:t>it help tell a story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Is it visually appealing?</a:t>
            </a:r>
          </a:p>
          <a:p>
            <a:r>
              <a:rPr lang="en-US" dirty="0" smtClean="0"/>
              <a:t>£100 prize 😱</a:t>
            </a:r>
            <a:r>
              <a:rPr lang="en-US" dirty="0"/>
              <a:t> </a:t>
            </a:r>
            <a:r>
              <a:rPr lang="en-US" dirty="0" smtClean="0"/>
              <a:t>😱</a:t>
            </a:r>
            <a:r>
              <a:rPr lang="en-US" dirty="0"/>
              <a:t> </a:t>
            </a:r>
            <a:r>
              <a:rPr lang="en-US" dirty="0" smtClean="0"/>
              <a:t>😱</a:t>
            </a:r>
          </a:p>
          <a:p>
            <a:r>
              <a:rPr lang="en-US" dirty="0" smtClean="0"/>
              <a:t>Email your submissions to Patrick with the subject </a:t>
            </a:r>
            <a:r>
              <a:rPr lang="en-US" b="1" dirty="0" smtClean="0"/>
              <a:t>VISUALISATION </a:t>
            </a:r>
            <a:r>
              <a:rPr lang="en-US" dirty="0" smtClean="0"/>
              <a:t>by </a:t>
            </a:r>
            <a:r>
              <a:rPr lang="en-US" b="1" dirty="0" smtClean="0"/>
              <a:t>10am on Wednesday 27</a:t>
            </a:r>
            <a:r>
              <a:rPr lang="en-US" b="1" baseline="30000" dirty="0" smtClean="0"/>
              <a:t>th</a:t>
            </a:r>
            <a:r>
              <a:rPr lang="en-US" b="1" dirty="0"/>
              <a:t> </a:t>
            </a:r>
            <a:r>
              <a:rPr lang="en-US" b="1" dirty="0" smtClean="0"/>
              <a:t>October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37" y="937548"/>
            <a:ext cx="4341270" cy="2261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40" y="3199235"/>
            <a:ext cx="4341270" cy="28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Mentimeter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98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1: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45200" cy="4351338"/>
          </a:xfrm>
        </p:spPr>
        <p:txBody>
          <a:bodyPr/>
          <a:lstStyle/>
          <a:p>
            <a:r>
              <a:rPr lang="en-US" dirty="0" smtClean="0"/>
              <a:t>Task: open </a:t>
            </a:r>
            <a:r>
              <a:rPr lang="en-US" dirty="0" err="1" smtClean="0"/>
              <a:t>RStudio</a:t>
            </a:r>
            <a:r>
              <a:rPr lang="en-US" dirty="0" smtClean="0"/>
              <a:t> and create a new project called lecture2, making it a subdirectory of BENV0091 from last week</a:t>
            </a:r>
          </a:p>
          <a:p>
            <a:r>
              <a:rPr lang="en-US" dirty="0" smtClean="0"/>
              <a:t>Open a new R Notebook or Markdown file and save it as </a:t>
            </a:r>
            <a:r>
              <a:rPr lang="en-US" dirty="0" err="1" smtClean="0"/>
              <a:t>programming.Rmd</a:t>
            </a:r>
            <a:r>
              <a:rPr lang="en-US" dirty="0" smtClean="0"/>
              <a:t> in your lecture2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290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have been introduced to several </a:t>
            </a:r>
            <a:r>
              <a:rPr lang="en-US" dirty="0" smtClean="0"/>
              <a:t>functions such </a:t>
            </a:r>
            <a:r>
              <a:rPr lang="en-US" dirty="0" smtClean="0"/>
              <a:t>as print</a:t>
            </a:r>
            <a:r>
              <a:rPr lang="en-US" dirty="0" smtClean="0"/>
              <a:t>(), mutate(), mean() etc.</a:t>
            </a:r>
            <a:endParaRPr lang="en-US" dirty="0" smtClean="0"/>
          </a:p>
          <a:p>
            <a:r>
              <a:rPr lang="en-US" dirty="0" smtClean="0"/>
              <a:t>Functions can be useful to avoid </a:t>
            </a:r>
            <a:r>
              <a:rPr lang="en-US" b="1" dirty="0" smtClean="0"/>
              <a:t>repetition</a:t>
            </a:r>
            <a:endParaRPr lang="en-US" b="1" dirty="0" smtClean="0"/>
          </a:p>
          <a:p>
            <a:r>
              <a:rPr lang="en-US" dirty="0" smtClean="0"/>
              <a:t>Functions also improve </a:t>
            </a:r>
            <a:r>
              <a:rPr lang="en-US" b="1" dirty="0" smtClean="0"/>
              <a:t>readability</a:t>
            </a:r>
          </a:p>
          <a:p>
            <a:r>
              <a:rPr lang="en-US" dirty="0" smtClean="0"/>
              <a:t>We can write our own functions in </a:t>
            </a:r>
            <a:r>
              <a:rPr lang="en-US" dirty="0" smtClean="0"/>
              <a:t>R (using the syntax on the right)</a:t>
            </a:r>
          </a:p>
          <a:p>
            <a:r>
              <a:rPr lang="en-US" dirty="0" smtClean="0"/>
              <a:t>Task: write a </a:t>
            </a:r>
            <a:r>
              <a:rPr lang="en-US" dirty="0"/>
              <a:t>function </a:t>
            </a:r>
            <a:r>
              <a:rPr lang="en-US" dirty="0" smtClean="0"/>
              <a:t>addition(x, </a:t>
            </a:r>
            <a:r>
              <a:rPr lang="en-US" dirty="0"/>
              <a:t>y) which </a:t>
            </a:r>
            <a:r>
              <a:rPr lang="en-US" b="1" dirty="0"/>
              <a:t>returns</a:t>
            </a:r>
            <a:r>
              <a:rPr lang="en-US" dirty="0"/>
              <a:t> the sum of two </a:t>
            </a:r>
            <a:r>
              <a:rPr lang="en-US" dirty="0" smtClean="0"/>
              <a:t>arguments</a:t>
            </a:r>
          </a:p>
          <a:p>
            <a:pPr lvl="1"/>
            <a:r>
              <a:rPr lang="en-US" i="1" dirty="0" smtClean="0"/>
              <a:t>Test your function with different inputs, making sure it gives the correct answers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415013" y="3077292"/>
            <a:ext cx="3809999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If you want your function to output something, </a:t>
            </a:r>
            <a:r>
              <a:rPr lang="en-US" sz="2000" i="1" dirty="0" smtClean="0"/>
              <a:t>use </a:t>
            </a:r>
            <a:r>
              <a:rPr lang="en-US" sz="2000" b="1" i="1" dirty="0" smtClean="0"/>
              <a:t>return(output</a:t>
            </a:r>
            <a:r>
              <a:rPr lang="en-US" sz="2000" b="1" i="1" dirty="0" smtClean="0"/>
              <a:t>)</a:t>
            </a:r>
            <a:endParaRPr lang="en-US" sz="20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73" y="1538496"/>
            <a:ext cx="5070677" cy="980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415011" y="4118334"/>
            <a:ext cx="3809999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If you do not specify return(</a:t>
            </a:r>
            <a:r>
              <a:rPr lang="mr-IN" sz="2000" i="1" dirty="0" smtClean="0"/>
              <a:t>…</a:t>
            </a:r>
            <a:r>
              <a:rPr lang="en-AU" sz="2000" i="1" dirty="0" smtClean="0"/>
              <a:t>), the function returns NULL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0917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Functions: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720068" cy="39617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function to calculate the interquartile range of a </a:t>
            </a:r>
            <a:r>
              <a:rPr lang="en-US" b="1" dirty="0" smtClean="0"/>
              <a:t>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following functions for the mpg </a:t>
            </a:r>
            <a:r>
              <a:rPr lang="en-US" dirty="0" err="1" smtClean="0"/>
              <a:t>dataframe</a:t>
            </a:r>
            <a:r>
              <a:rPr lang="en-US" dirty="0" smtClean="0"/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 the average </a:t>
            </a:r>
            <a:r>
              <a:rPr lang="en-US" dirty="0" err="1" smtClean="0"/>
              <a:t>hwy</a:t>
            </a:r>
            <a:r>
              <a:rPr lang="en-US" dirty="0" smtClean="0"/>
              <a:t> MPG for a specified manufacturer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Return the highest </a:t>
            </a:r>
            <a:r>
              <a:rPr lang="en-US" dirty="0" err="1" smtClean="0"/>
              <a:t>cty</a:t>
            </a:r>
            <a:r>
              <a:rPr lang="en-US" dirty="0" smtClean="0"/>
              <a:t> MPG for a specified class and </a:t>
            </a:r>
            <a:r>
              <a:rPr lang="en-US" dirty="0" err="1" smtClean="0"/>
              <a:t>drv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Calculate the correlation between </a:t>
            </a:r>
            <a:r>
              <a:rPr lang="en-US" dirty="0" err="1" smtClean="0"/>
              <a:t>cty</a:t>
            </a:r>
            <a:r>
              <a:rPr lang="en-US" dirty="0" smtClean="0"/>
              <a:t> MPG and </a:t>
            </a:r>
            <a:r>
              <a:rPr lang="en-US" dirty="0" err="1" smtClean="0"/>
              <a:t>displ</a:t>
            </a:r>
            <a:r>
              <a:rPr lang="en-US" dirty="0" smtClean="0"/>
              <a:t> for a specified class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36414" y="2538413"/>
            <a:ext cx="3809999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</a:t>
            </a:r>
            <a:r>
              <a:rPr lang="en-US" sz="2000" i="1" dirty="0" smtClean="0"/>
              <a:t>quantile(vector, x) to find the x (as decimal) quantile of a numeric vector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8036416" y="4001294"/>
            <a:ext cx="3809999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The mpg </a:t>
            </a:r>
            <a:r>
              <a:rPr lang="en-US" sz="2000" i="1" dirty="0" err="1" smtClean="0"/>
              <a:t>dataframe</a:t>
            </a:r>
            <a:r>
              <a:rPr lang="en-US" sz="2000" i="1" dirty="0" smtClean="0"/>
              <a:t> is built into </a:t>
            </a:r>
            <a:r>
              <a:rPr lang="en-US" sz="2000" i="1" dirty="0" err="1" smtClean="0"/>
              <a:t>ggplot</a:t>
            </a:r>
            <a:r>
              <a:rPr lang="en-US" sz="2000" i="1" dirty="0" smtClean="0"/>
              <a:t>: </a:t>
            </a:r>
            <a:r>
              <a:rPr lang="en-US" sz="2000" i="1" u="sng" dirty="0" smtClean="0"/>
              <a:t>it is already assigned to an object named mpg</a:t>
            </a:r>
            <a:endParaRPr lang="en-US" sz="2000" i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036415" y="5417465"/>
            <a:ext cx="3809999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</a:t>
            </a:r>
            <a:r>
              <a:rPr lang="en-US" sz="2000" i="1" dirty="0" err="1" smtClean="0"/>
              <a:t>cor</a:t>
            </a:r>
            <a:r>
              <a:rPr lang="en-US" sz="2000" i="1" dirty="0" smtClean="0"/>
              <a:t>(x, y) to calculate the correlation between vectors x and y</a:t>
            </a:r>
            <a:endParaRPr lang="en-US" sz="2000" i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37" y="345500"/>
            <a:ext cx="5070677" cy="980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36414" y="1690688"/>
            <a:ext cx="3809999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Create a vector with c(x, y,</a:t>
            </a:r>
            <a:r>
              <a:rPr lang="mr-IN" sz="2000" i="1" dirty="0" smtClean="0"/>
              <a:t>…</a:t>
            </a:r>
            <a:r>
              <a:rPr lang="en-AU" sz="2000" i="1" dirty="0" smtClean="0"/>
              <a:t>)</a:t>
            </a:r>
            <a:endParaRPr lang="en-US" sz="2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89759" y="5922279"/>
            <a:ext cx="4904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Test out your functions with different inputs: make sure they give sensible answers!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6724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899"/>
            <a:ext cx="10515600" cy="1325563"/>
          </a:xfrm>
        </p:spPr>
        <p:txBody>
          <a:bodyPr/>
          <a:lstStyle/>
          <a:p>
            <a:r>
              <a:rPr lang="en-US" dirty="0" smtClean="0"/>
              <a:t>If-Else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450" y="1465001"/>
            <a:ext cx="5254830" cy="50207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If-Else statement is an essential building block of programming</a:t>
            </a:r>
          </a:p>
          <a:p>
            <a:r>
              <a:rPr lang="en-US" dirty="0" smtClean="0"/>
              <a:t>It relies on logical expressions that evaluate to TRUE or FALSE (</a:t>
            </a:r>
            <a:r>
              <a:rPr lang="en-US" b="1" dirty="0" smtClean="0"/>
              <a:t>logical</a:t>
            </a:r>
            <a:r>
              <a:rPr lang="en-US" dirty="0" smtClean="0"/>
              <a:t> </a:t>
            </a:r>
            <a:r>
              <a:rPr lang="en-US" b="1" dirty="0" smtClean="0"/>
              <a:t>variables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Task: write a function that prints “Even” or “Odd” depending if the input an even/odd number</a:t>
            </a:r>
          </a:p>
          <a:p>
            <a:r>
              <a:rPr lang="en-US" dirty="0" smtClean="0"/>
              <a:t>Task: modify the function to print “Not an integer” if the input is not an integer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801" y="4747012"/>
            <a:ext cx="2761356" cy="84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ecision 6"/>
          <p:cNvSpPr/>
          <p:nvPr/>
        </p:nvSpPr>
        <p:spPr>
          <a:xfrm>
            <a:off x="8077200" y="612116"/>
            <a:ext cx="2260600" cy="1042988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Condition</a:t>
            </a:r>
            <a:endParaRPr lang="en-US"/>
          </a:p>
        </p:txBody>
      </p:sp>
      <p:sp>
        <p:nvSpPr>
          <p:cNvPr id="9" name="Process 8"/>
          <p:cNvSpPr/>
          <p:nvPr/>
        </p:nvSpPr>
        <p:spPr>
          <a:xfrm>
            <a:off x="8636000" y="2215525"/>
            <a:ext cx="1143000" cy="635064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If code</a:t>
            </a:r>
            <a:endParaRPr lang="en-US" dirty="0"/>
          </a:p>
        </p:txBody>
      </p:sp>
      <p:sp>
        <p:nvSpPr>
          <p:cNvPr id="10" name="Process 9"/>
          <p:cNvSpPr/>
          <p:nvPr/>
        </p:nvSpPr>
        <p:spPr>
          <a:xfrm>
            <a:off x="10668000" y="2235200"/>
            <a:ext cx="1143000" cy="635064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Else code</a:t>
            </a:r>
            <a:endParaRPr lang="en-US" dirty="0"/>
          </a:p>
        </p:txBody>
      </p:sp>
      <p:cxnSp>
        <p:nvCxnSpPr>
          <p:cNvPr id="12" name="Elbow Connector 11"/>
          <p:cNvCxnSpPr>
            <a:stCxn id="7" idx="3"/>
            <a:endCxn id="10" idx="0"/>
          </p:cNvCxnSpPr>
          <p:nvPr/>
        </p:nvCxnSpPr>
        <p:spPr>
          <a:xfrm>
            <a:off x="10337800" y="1133610"/>
            <a:ext cx="901700" cy="110159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  <a:endCxn id="9" idx="0"/>
          </p:cNvCxnSpPr>
          <p:nvPr/>
        </p:nvCxnSpPr>
        <p:spPr>
          <a:xfrm>
            <a:off x="9207500" y="1655104"/>
            <a:ext cx="0" cy="560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</p:cNvCxnSpPr>
          <p:nvPr/>
        </p:nvCxnSpPr>
        <p:spPr>
          <a:xfrm>
            <a:off x="9207500" y="2850589"/>
            <a:ext cx="0" cy="14081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" idx="2"/>
          </p:cNvCxnSpPr>
          <p:nvPr/>
        </p:nvCxnSpPr>
        <p:spPr>
          <a:xfrm rot="5400000">
            <a:off x="9838297" y="2239467"/>
            <a:ext cx="770406" cy="203200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7" idx="0"/>
          </p:cNvCxnSpPr>
          <p:nvPr/>
        </p:nvCxnSpPr>
        <p:spPr>
          <a:xfrm>
            <a:off x="9207500" y="143933"/>
            <a:ext cx="0" cy="468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87" y="3068158"/>
            <a:ext cx="2746170" cy="1393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6442549" y="5777874"/>
            <a:ext cx="2181860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x %% y gives the remainder of x/y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83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27761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</a:t>
            </a:r>
            <a:r>
              <a:rPr lang="en-US" dirty="0"/>
              <a:t>function that checks if a letter is a </a:t>
            </a:r>
            <a:r>
              <a:rPr lang="en-US" dirty="0" smtClean="0"/>
              <a:t>vowel (return TRUE or FALSE)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a nested if-else statement, write </a:t>
            </a:r>
            <a:r>
              <a:rPr lang="en-US" dirty="0"/>
              <a:t>a function that prints: </a:t>
            </a:r>
          </a:p>
          <a:p>
            <a:pPr lvl="1"/>
            <a:r>
              <a:rPr lang="en-US" dirty="0"/>
              <a:t>”Big and even!” if input is an even number that is greater than 10</a:t>
            </a:r>
          </a:p>
          <a:p>
            <a:pPr lvl="1"/>
            <a:r>
              <a:rPr lang="en-US" dirty="0"/>
              <a:t>“Big and odd!” if input is an odd number that is greater than 10</a:t>
            </a:r>
          </a:p>
          <a:p>
            <a:pPr lvl="1"/>
            <a:r>
              <a:rPr lang="en-US" dirty="0"/>
              <a:t>”Small </a:t>
            </a:r>
            <a:r>
              <a:rPr lang="en-US" dirty="0">
                <a:sym typeface="Wingdings"/>
              </a:rPr>
              <a:t>:(” </a:t>
            </a:r>
            <a:r>
              <a:rPr lang="en-US" dirty="0" smtClean="0">
                <a:sym typeface="Wingdings"/>
              </a:rPr>
              <a:t>otherwise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function that finds the roots of a quadratic equation given coefficients a, b, 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function to change a word to lower case and remove vowels</a:t>
            </a:r>
            <a:endParaRPr lang="en-US" dirty="0"/>
          </a:p>
        </p:txBody>
      </p:sp>
      <p:pic>
        <p:nvPicPr>
          <p:cNvPr id="1026" name="Picture 2" descr="uadratic Formula - National 5 Mat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961" y="3404230"/>
            <a:ext cx="38290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781770" y="3034898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Quadratic formula</a:t>
            </a:r>
            <a:endParaRPr lang="en-US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20758" y="4717662"/>
            <a:ext cx="2719455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smtClean="0"/>
              <a:t>Tip: </a:t>
            </a:r>
            <a:r>
              <a:rPr lang="en-US" sz="2000" i="1" dirty="0" err="1" smtClean="0"/>
              <a:t>tolower</a:t>
            </a:r>
            <a:r>
              <a:rPr lang="en-US" sz="2000" i="1" dirty="0" smtClean="0"/>
              <a:t>()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8320757" y="5375912"/>
            <a:ext cx="2719456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Tip: </a:t>
            </a:r>
            <a:r>
              <a:rPr lang="en-US" sz="2000" i="1" dirty="0" err="1" smtClean="0"/>
              <a:t>str_remove_all</a:t>
            </a:r>
            <a:r>
              <a:rPr lang="en-US" sz="2000" i="1" dirty="0" smtClean="0"/>
              <a:t>()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40997" y="1827740"/>
            <a:ext cx="2878977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/>
              <a:t>N</a:t>
            </a:r>
            <a:r>
              <a:rPr lang="en-US" sz="2000" i="1" dirty="0" smtClean="0"/>
              <a:t>ested if-else statements: if-else </a:t>
            </a:r>
            <a:r>
              <a:rPr lang="en-US" sz="2000" i="1" smtClean="0"/>
              <a:t>within if-else!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24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Vectorised</a:t>
            </a:r>
            <a:r>
              <a:rPr lang="en-US" dirty="0" smtClean="0"/>
              <a:t> If-Else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57304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It can be useful to use If-Else to transform data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ifelse</a:t>
            </a:r>
            <a:r>
              <a:rPr lang="en-US" dirty="0" smtClean="0"/>
              <a:t>() (base R) and </a:t>
            </a:r>
            <a:r>
              <a:rPr lang="en-US" dirty="0" err="1" smtClean="0"/>
              <a:t>if_else</a:t>
            </a:r>
            <a:r>
              <a:rPr lang="en-US" dirty="0" smtClean="0"/>
              <a:t>() (</a:t>
            </a:r>
            <a:r>
              <a:rPr lang="en-US" dirty="0" err="1" smtClean="0"/>
              <a:t>dplyr</a:t>
            </a:r>
            <a:r>
              <a:rPr lang="en-US" dirty="0" smtClean="0"/>
              <a:t>) functions are designed to make it easy to apply If-Else statements to vectors (e.g. in data frames)</a:t>
            </a:r>
          </a:p>
          <a:p>
            <a:r>
              <a:rPr lang="en-US" dirty="0" smtClean="0"/>
              <a:t>Task: add a `</a:t>
            </a:r>
            <a:r>
              <a:rPr lang="en-US" dirty="0" err="1" smtClean="0"/>
              <a:t>engine_category</a:t>
            </a:r>
            <a:r>
              <a:rPr lang="en-US" dirty="0" smtClean="0"/>
              <a:t>` column to mpg that is “large” for cars with at least a 2L engine displacement (`</a:t>
            </a:r>
            <a:r>
              <a:rPr lang="en-US" dirty="0" err="1" smtClean="0"/>
              <a:t>displ</a:t>
            </a:r>
            <a:r>
              <a:rPr lang="en-US" dirty="0" smtClean="0"/>
              <a:t>`), and small for all other cars</a:t>
            </a:r>
          </a:p>
          <a:p>
            <a:pPr lvl="1"/>
            <a:r>
              <a:rPr lang="en-US" dirty="0" smtClean="0"/>
              <a:t>Use count() to determine the number of cars with large and small engines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5504" y="2762967"/>
            <a:ext cx="4239117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err="1" smtClean="0"/>
              <a:t>if_else</a:t>
            </a:r>
            <a:r>
              <a:rPr lang="en-US" sz="2000" i="1" dirty="0" smtClean="0"/>
              <a:t>(condition, </a:t>
            </a:r>
            <a:r>
              <a:rPr lang="en-US" sz="2000" i="1" dirty="0" err="1" smtClean="0"/>
              <a:t>if_result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else_result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4924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23303</TotalTime>
  <Words>1564</Words>
  <Application>Microsoft Macintosh PowerPoint</Application>
  <PresentationFormat>Widescreen</PresentationFormat>
  <Paragraphs>197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Mangal</vt:lpstr>
      <vt:lpstr>Wingdings</vt:lpstr>
      <vt:lpstr>Arial</vt:lpstr>
      <vt:lpstr>Office Theme</vt:lpstr>
      <vt:lpstr>BENV0091 Lecture 2: Programming &amp; Visualisation</vt:lpstr>
      <vt:lpstr>Lecture Overview</vt:lpstr>
      <vt:lpstr>Part 1: Programming</vt:lpstr>
      <vt:lpstr>Setting up</vt:lpstr>
      <vt:lpstr>Functions</vt:lpstr>
      <vt:lpstr>Functions: Exercises</vt:lpstr>
      <vt:lpstr>If-Else</vt:lpstr>
      <vt:lpstr>Exercises</vt:lpstr>
      <vt:lpstr>Vectorised If-Else</vt:lpstr>
      <vt:lpstr>Iteration: For Loops</vt:lpstr>
      <vt:lpstr>For Loop Exercises </vt:lpstr>
      <vt:lpstr>Iteration: Map </vt:lpstr>
      <vt:lpstr>Part 2: Visualisation</vt:lpstr>
      <vt:lpstr>Data: Canadian Wind Turbines</vt:lpstr>
      <vt:lpstr>ggplot2 </vt:lpstr>
      <vt:lpstr>Anatomy of a Plot</vt:lpstr>
      <vt:lpstr>Adding Aesthetics</vt:lpstr>
      <vt:lpstr>Bar Charts </vt:lpstr>
      <vt:lpstr>Factors</vt:lpstr>
      <vt:lpstr>Forcats Functions</vt:lpstr>
      <vt:lpstr>Bar Charts: Fill and Position</vt:lpstr>
      <vt:lpstr>Exercises: Reproduce These Plots!</vt:lpstr>
      <vt:lpstr>Customising your Plot</vt:lpstr>
      <vt:lpstr>Visualisation Competition! </vt:lpstr>
      <vt:lpstr>Mentimeter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242</cp:revision>
  <cp:lastPrinted>2021-10-13T13:14:27Z</cp:lastPrinted>
  <dcterms:created xsi:type="dcterms:W3CDTF">2021-09-22T06:13:15Z</dcterms:created>
  <dcterms:modified xsi:type="dcterms:W3CDTF">2021-10-14T10:43:10Z</dcterms:modified>
</cp:coreProperties>
</file>